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1" r:id="rId7"/>
    <p:sldId id="259" r:id="rId8"/>
    <p:sldId id="260" r:id="rId9"/>
    <p:sldId id="26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7C8C"/>
    <a:srgbClr val="532939"/>
    <a:srgbClr val="8A6579"/>
    <a:srgbClr val="899F99"/>
    <a:srgbClr val="ACA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80"/>
    <p:restoredTop sz="94751"/>
  </p:normalViewPr>
  <p:slideViewPr>
    <p:cSldViewPr snapToGrid="0" snapToObjects="1">
      <p:cViewPr varScale="1">
        <p:scale>
          <a:sx n="83" d="100"/>
          <a:sy n="83" d="100"/>
        </p:scale>
        <p:origin x="91" y="99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35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6E645-434C-EA49-B6C6-C5690AE0E696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06D3A-93EA-CB41-BAE5-94634AB78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912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C43BC-87C1-AD48-8DA8-7FA849D3A8A5}" type="datetimeFigureOut">
              <a:rPr lang="en-US" smtClean="0"/>
              <a:t>5/21/2019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6F5A1-B8CD-C341-A68D-A28A25926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17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tif"/><Relationship Id="rId9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854843" y="4173746"/>
            <a:ext cx="2162158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311" y="4509245"/>
            <a:ext cx="8013597" cy="490853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" y="3199894"/>
            <a:ext cx="9143999" cy="10108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309" y="3258409"/>
            <a:ext cx="8013596" cy="990050"/>
          </a:xfrm>
        </p:spPr>
        <p:txBody>
          <a:bodyPr anchor="t" anchorCtr="0">
            <a:normAutofit/>
          </a:bodyPr>
          <a:lstStyle>
            <a:lvl1pPr algn="l">
              <a:defRPr sz="3800" b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Triangle 15"/>
          <p:cNvSpPr/>
          <p:nvPr userDrawn="1"/>
        </p:nvSpPr>
        <p:spPr>
          <a:xfrm rot="10800000">
            <a:off x="774890" y="4192902"/>
            <a:ext cx="393539" cy="21327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45" y="257751"/>
            <a:ext cx="1899865" cy="7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0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3" y="273845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12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3000" y="2701529"/>
            <a:ext cx="6261100" cy="605937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8A6579"/>
                </a:solidFill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389226" y="4173746"/>
            <a:ext cx="2627776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75401"/>
            <a:ext cx="9145394" cy="22680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2902834"/>
            <a:ext cx="9144000" cy="8345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riangle 18"/>
          <p:cNvSpPr/>
          <p:nvPr userDrawn="1"/>
        </p:nvSpPr>
        <p:spPr>
          <a:xfrm>
            <a:off x="8083794" y="3537927"/>
            <a:ext cx="393539" cy="20252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745" y="3170627"/>
            <a:ext cx="5370969" cy="511329"/>
          </a:xfrm>
        </p:spPr>
        <p:txBody>
          <a:bodyPr anchor="t">
            <a:no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5887331" y="3171126"/>
            <a:ext cx="27725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www.nespclimate.com.au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344039" y="2885442"/>
            <a:ext cx="344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MORE INFORMATION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" y="375325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Arial" charset="0"/>
                <a:ea typeface="Arial" charset="0"/>
                <a:cs typeface="Arial" charset="0"/>
              </a:rPr>
              <a:t>The</a:t>
            </a: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 Earth Systems and Climate Change Hub is funded by the Australian Government’s National Environmental Science Program,</a:t>
            </a:r>
            <a:br>
              <a:rPr lang="en-US" sz="900" baseline="0" dirty="0">
                <a:latin typeface="Arial" charset="0"/>
                <a:ea typeface="Arial" charset="0"/>
                <a:cs typeface="Arial" charset="0"/>
              </a:rPr>
            </a:b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with co-investment from the following partner agencies</a:t>
            </a:r>
            <a:endParaRPr lang="en-US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45" y="200909"/>
            <a:ext cx="1815290" cy="7243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4503" y="4173746"/>
            <a:ext cx="926026" cy="6484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" y="4269264"/>
            <a:ext cx="515735" cy="5157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443" y="4371355"/>
            <a:ext cx="975392" cy="33388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36" y="4345326"/>
            <a:ext cx="1395006" cy="36270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64" y="4266683"/>
            <a:ext cx="1350354" cy="58041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242" y="4350010"/>
            <a:ext cx="1116418" cy="47219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088" y="4285449"/>
            <a:ext cx="921762" cy="48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37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994172"/>
          </a:xfrm>
        </p:spPr>
        <p:txBody>
          <a:bodyPr>
            <a:normAutofit/>
          </a:bodyPr>
          <a:lstStyle>
            <a:lvl1pPr>
              <a:defRPr sz="360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4000"/>
              </a:lnSpc>
              <a:defRPr/>
            </a:lvl1pPr>
            <a:lvl2pPr>
              <a:lnSpc>
                <a:spcPct val="114000"/>
              </a:lnSpc>
              <a:defRPr/>
            </a:lvl2pPr>
            <a:lvl3pPr>
              <a:lnSpc>
                <a:spcPct val="114000"/>
              </a:lnSpc>
              <a:defRPr/>
            </a:lvl3pPr>
            <a:lvl4pPr>
              <a:lnSpc>
                <a:spcPct val="114000"/>
              </a:lnSpc>
              <a:defRPr/>
            </a:lvl4pPr>
            <a:lvl5pPr>
              <a:lnSpc>
                <a:spcPct val="114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09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6"/>
            <a:ext cx="7886700" cy="2139553"/>
          </a:xfrm>
        </p:spPr>
        <p:txBody>
          <a:bodyPr anchor="b"/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8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66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6"/>
            <a:ext cx="7886700" cy="71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3" y="1260872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3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0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89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0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1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2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1"/>
            <a:ext cx="4629150" cy="365521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3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704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9200"/>
            <a:ext cx="7886700" cy="3413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733925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5943" y="4326061"/>
            <a:ext cx="1708522" cy="68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6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49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rgbClr val="7F7F7F"/>
          </a:solidFill>
          <a:latin typeface="Arial" charset="0"/>
          <a:ea typeface="Arial" charset="0"/>
          <a:cs typeface="Arial" charset="0"/>
        </a:defRPr>
      </a:lvl1pPr>
    </p:titleStyle>
    <p:bodyStyle>
      <a:lvl1pPr marL="228594" indent="-228594" algn="l" defTabSz="914377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8A6579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Sullivan, Arnold;</a:t>
            </a:r>
            <a:r>
              <a:rPr lang="en-US" dirty="0"/>
              <a:t> Bi, </a:t>
            </a:r>
            <a:r>
              <a:rPr lang="en-US" dirty="0" err="1"/>
              <a:t>Daohua</a:t>
            </a:r>
            <a:r>
              <a:rPr lang="en-US" dirty="0"/>
              <a:t>; Bodman, Roger; Dix, Martin; Dobrohotoff Peter; O’Farrell Siobhan; Law, Rachel; Mackallah, Chloe; Marsland, Simon; Rashid, Harun; Srbinovsky, Jhan;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ACCESS-CM2 model results.</a:t>
            </a:r>
          </a:p>
        </p:txBody>
      </p:sp>
    </p:spTree>
    <p:extLst>
      <p:ext uri="{BB962C8B-B14F-4D97-AF65-F5344CB8AC3E}">
        <p14:creationId xmlns:p14="http://schemas.microsoft.com/office/powerpoint/2010/main" val="118291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13E89-9EAF-7E4E-8CED-7839092BA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43DA9-4843-5242-A219-4DB2CDEBC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SST and SST Bias</a:t>
            </a:r>
          </a:p>
          <a:p>
            <a:r>
              <a:rPr lang="en-US" dirty="0"/>
              <a:t>ACC/AMOC</a:t>
            </a:r>
          </a:p>
          <a:p>
            <a:r>
              <a:rPr lang="en-US" dirty="0" err="1"/>
              <a:t>Intraseasonal</a:t>
            </a:r>
            <a:r>
              <a:rPr lang="en-US" dirty="0"/>
              <a:t> Oscillation-MJO</a:t>
            </a:r>
          </a:p>
        </p:txBody>
      </p:sp>
    </p:spTree>
    <p:extLst>
      <p:ext uri="{BB962C8B-B14F-4D97-AF65-F5344CB8AC3E}">
        <p14:creationId xmlns:p14="http://schemas.microsoft.com/office/powerpoint/2010/main" val="281465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C92188-E478-472A-8045-466821A43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Sea Surface Temperature</a:t>
            </a:r>
            <a:endParaRPr lang="en-AU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E9B15C-9759-4D47-AEC9-823AD917E37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9412" y="1370013"/>
            <a:ext cx="3784676" cy="326231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27255E4-6195-455B-AB85-BB825F0F96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29150" y="1446068"/>
            <a:ext cx="3886200" cy="311020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E83E81-D7C5-42F8-B780-9448387D434F}"/>
              </a:ext>
            </a:extLst>
          </p:cNvPr>
          <p:cNvSpPr txBox="1"/>
          <p:nvPr/>
        </p:nvSpPr>
        <p:spPr>
          <a:xfrm>
            <a:off x="1516373" y="1005256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SST Bias (800-829)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669D03-1DC7-4C44-9284-55767A8CD0ED}"/>
              </a:ext>
            </a:extLst>
          </p:cNvPr>
          <p:cNvSpPr txBox="1"/>
          <p:nvPr/>
        </p:nvSpPr>
        <p:spPr>
          <a:xfrm>
            <a:off x="5557283" y="1021762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SST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DFCF51-E1E6-49E7-ACE1-A1C7A277565D}"/>
              </a:ext>
            </a:extLst>
          </p:cNvPr>
          <p:cNvGrpSpPr/>
          <p:nvPr/>
        </p:nvGrpSpPr>
        <p:grpSpPr>
          <a:xfrm>
            <a:off x="6759223" y="1645216"/>
            <a:ext cx="1403930" cy="523220"/>
            <a:chOff x="6759223" y="1645216"/>
            <a:chExt cx="1403930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7EB4BF0-9EB3-4135-B233-9D4CD74117EE}"/>
                </a:ext>
              </a:extLst>
            </p:cNvPr>
            <p:cNvSpPr txBox="1"/>
            <p:nvPr/>
          </p:nvSpPr>
          <p:spPr>
            <a:xfrm>
              <a:off x="7285698" y="1645216"/>
              <a:ext cx="877455" cy="523220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400" b="1" dirty="0">
                  <a:solidFill>
                    <a:srgbClr val="0070C0"/>
                  </a:solidFill>
                </a:rPr>
                <a:t>CM2c</a:t>
              </a:r>
            </a:p>
            <a:p>
              <a:pPr algn="ctr"/>
              <a:r>
                <a:rPr lang="en-US" sz="1400" b="1" dirty="0">
                  <a:solidFill>
                    <a:srgbClr val="0070C0"/>
                  </a:solidFill>
                </a:rPr>
                <a:t>C</a:t>
              </a:r>
              <a:r>
                <a:rPr lang="en-AU" sz="1400" b="1" dirty="0">
                  <a:solidFill>
                    <a:srgbClr val="0070C0"/>
                  </a:solidFill>
                </a:rPr>
                <a:t>M2j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3A64FC1-CFAA-4D6A-A29B-6EAA391DC2BA}"/>
                </a:ext>
              </a:extLst>
            </p:cNvPr>
            <p:cNvCxnSpPr/>
            <p:nvPr/>
          </p:nvCxnSpPr>
          <p:spPr>
            <a:xfrm>
              <a:off x="6759223" y="1801089"/>
              <a:ext cx="517236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7B6D0-D4FF-4694-9A0B-5E4540931331}"/>
                </a:ext>
              </a:extLst>
            </p:cNvPr>
            <p:cNvCxnSpPr/>
            <p:nvPr/>
          </p:nvCxnSpPr>
          <p:spPr>
            <a:xfrm>
              <a:off x="6768462" y="2064326"/>
              <a:ext cx="51723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7407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14D8FCF-6ABA-4D8A-8139-52BF072C1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JULES: ACC/MOC</a:t>
            </a:r>
            <a:endParaRPr lang="en-AU" dirty="0"/>
          </a:p>
        </p:txBody>
      </p:sp>
      <p:pic>
        <p:nvPicPr>
          <p:cNvPr id="19" name="Content Placeholder 10">
            <a:extLst>
              <a:ext uri="{FF2B5EF4-FFF2-40B4-BE49-F238E27FC236}">
                <a16:creationId xmlns:a16="http://schemas.microsoft.com/office/drawing/2014/main" id="{AA67BDB5-D160-47C2-95E9-033C602715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93933" y="1343395"/>
            <a:ext cx="3262312" cy="32623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44A7867-1156-45F7-B9E9-24D6E0E67B4A}"/>
              </a:ext>
            </a:extLst>
          </p:cNvPr>
          <p:cNvSpPr txBox="1"/>
          <p:nvPr/>
        </p:nvSpPr>
        <p:spPr>
          <a:xfrm>
            <a:off x="6335661" y="960141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AABW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FB9C8D-4300-4D27-9658-C77A2645BEF2}"/>
              </a:ext>
            </a:extLst>
          </p:cNvPr>
          <p:cNvCxnSpPr/>
          <p:nvPr/>
        </p:nvCxnSpPr>
        <p:spPr>
          <a:xfrm>
            <a:off x="6177033" y="3664826"/>
            <a:ext cx="26508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4EC31AD-CD08-465B-82EA-9F2A3645701A}"/>
              </a:ext>
            </a:extLst>
          </p:cNvPr>
          <p:cNvSpPr txBox="1"/>
          <p:nvPr/>
        </p:nvSpPr>
        <p:spPr>
          <a:xfrm>
            <a:off x="7177746" y="3828412"/>
            <a:ext cx="738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11sv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7985E3-1AB4-4B75-8987-A7EFD98F1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95" y="1644153"/>
            <a:ext cx="2597885" cy="2464955"/>
          </a:xfrm>
          <a:prstGeom prst="rect">
            <a:avLst/>
          </a:prstGeom>
        </p:spPr>
      </p:pic>
      <p:pic>
        <p:nvPicPr>
          <p:cNvPr id="17" name="Content Placeholder 6">
            <a:extLst>
              <a:ext uri="{FF2B5EF4-FFF2-40B4-BE49-F238E27FC236}">
                <a16:creationId xmlns:a16="http://schemas.microsoft.com/office/drawing/2014/main" id="{863454D4-F1F5-4652-BD0B-D391CFB201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2808340" y="1343395"/>
            <a:ext cx="3262312" cy="32623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6191804-0F40-4E1D-9A5F-FA300A172BD6}"/>
              </a:ext>
            </a:extLst>
          </p:cNvPr>
          <p:cNvSpPr txBox="1"/>
          <p:nvPr/>
        </p:nvSpPr>
        <p:spPr>
          <a:xfrm>
            <a:off x="3384119" y="978638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AMOC @ 26N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915C9C5-885F-4BD2-94EA-16F8587F6319}"/>
              </a:ext>
            </a:extLst>
          </p:cNvPr>
          <p:cNvCxnSpPr/>
          <p:nvPr/>
        </p:nvCxnSpPr>
        <p:spPr>
          <a:xfrm>
            <a:off x="3234729" y="3612509"/>
            <a:ext cx="26508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9FB6DB-38E2-4667-963B-BA7A977D4E08}"/>
              </a:ext>
            </a:extLst>
          </p:cNvPr>
          <p:cNvSpPr txBox="1"/>
          <p:nvPr/>
        </p:nvSpPr>
        <p:spPr>
          <a:xfrm>
            <a:off x="4972421" y="3739776"/>
            <a:ext cx="738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18sv</a:t>
            </a:r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037980-6911-4EC1-8EFE-F8881BC38E1F}"/>
              </a:ext>
            </a:extLst>
          </p:cNvPr>
          <p:cNvSpPr txBox="1"/>
          <p:nvPr/>
        </p:nvSpPr>
        <p:spPr>
          <a:xfrm>
            <a:off x="5205951" y="1324898"/>
            <a:ext cx="119574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Yr</a:t>
            </a:r>
            <a:r>
              <a:rPr lang="en-US" dirty="0"/>
              <a:t> 801-900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198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82FB3D-AA5C-4E56-A147-E11F5E54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2400" dirty="0"/>
              <a:t>Cross-spectra: coherence-squared and phase relationships in wavenumber-frequency space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5A4943-C014-4113-ABD1-062801AF0C41}"/>
              </a:ext>
            </a:extLst>
          </p:cNvPr>
          <p:cNvSpPr txBox="1"/>
          <p:nvPr/>
        </p:nvSpPr>
        <p:spPr>
          <a:xfrm>
            <a:off x="1516373" y="1189922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JULES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281BBA-C3A0-4BDF-98EE-E834B31539B1}"/>
              </a:ext>
            </a:extLst>
          </p:cNvPr>
          <p:cNvSpPr txBox="1"/>
          <p:nvPr/>
        </p:nvSpPr>
        <p:spPr>
          <a:xfrm>
            <a:off x="6037954" y="1206428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CABLE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E0448B7-11BE-423A-83C6-8B0490880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8440" y="1623476"/>
            <a:ext cx="3240000" cy="170512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8A8EE20-75FC-4284-84BC-27F470A23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440" y="3376317"/>
            <a:ext cx="3240000" cy="17051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2B7039-241E-460D-96C9-874CA77A1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436" y="3338233"/>
            <a:ext cx="1619250" cy="1743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94A087-764F-4A82-A34B-9DE159897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4609" y="1568489"/>
            <a:ext cx="1619250" cy="17051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524E9E-3645-4DFA-99AA-FA6B271756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677" y="1596181"/>
            <a:ext cx="3240000" cy="170512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84C84C-2D02-430A-9B44-41EC542E27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4677" y="3363161"/>
            <a:ext cx="3240000" cy="17051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BC8B275-66ED-4142-928C-E1F2CF882A43}"/>
              </a:ext>
            </a:extLst>
          </p:cNvPr>
          <p:cNvSpPr txBox="1"/>
          <p:nvPr/>
        </p:nvSpPr>
        <p:spPr>
          <a:xfrm>
            <a:off x="4372814" y="1189922"/>
            <a:ext cx="1224422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Obs.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BC386B-5B8E-4FB7-9A1D-0FB417728AE1}"/>
              </a:ext>
            </a:extLst>
          </p:cNvPr>
          <p:cNvSpPr txBox="1"/>
          <p:nvPr/>
        </p:nvSpPr>
        <p:spPr>
          <a:xfrm>
            <a:off x="969001" y="1680560"/>
            <a:ext cx="424295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6</a:t>
            </a:r>
          </a:p>
          <a:p>
            <a:r>
              <a:rPr lang="en-US" sz="1200" dirty="0"/>
              <a:t>5</a:t>
            </a:r>
          </a:p>
          <a:p>
            <a:r>
              <a:rPr lang="en-US" sz="1200" dirty="0"/>
              <a:t>4</a:t>
            </a:r>
          </a:p>
          <a:p>
            <a:r>
              <a:rPr lang="en-US" sz="1200" dirty="0"/>
              <a:t>3</a:t>
            </a:r>
          </a:p>
          <a:p>
            <a:r>
              <a:rPr lang="en-US" sz="1200" dirty="0"/>
              <a:t>2</a:t>
            </a:r>
          </a:p>
          <a:p>
            <a:r>
              <a:rPr lang="en-US" sz="1200" dirty="0"/>
              <a:t>1</a:t>
            </a:r>
          </a:p>
          <a:p>
            <a:r>
              <a:rPr lang="en-US" sz="1200" dirty="0"/>
              <a:t>0</a:t>
            </a:r>
            <a:endParaRPr lang="en-AU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FC3577-33C1-4BD9-BAF3-AF70EEF46BA2}"/>
              </a:ext>
            </a:extLst>
          </p:cNvPr>
          <p:cNvSpPr txBox="1"/>
          <p:nvPr/>
        </p:nvSpPr>
        <p:spPr>
          <a:xfrm>
            <a:off x="974677" y="3389385"/>
            <a:ext cx="424295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6</a:t>
            </a:r>
          </a:p>
          <a:p>
            <a:r>
              <a:rPr lang="en-US" sz="1200" dirty="0"/>
              <a:t>5</a:t>
            </a:r>
          </a:p>
          <a:p>
            <a:r>
              <a:rPr lang="en-US" sz="1200" dirty="0"/>
              <a:t>4</a:t>
            </a:r>
          </a:p>
          <a:p>
            <a:r>
              <a:rPr lang="en-US" sz="1200" dirty="0"/>
              <a:t>3</a:t>
            </a:r>
          </a:p>
          <a:p>
            <a:r>
              <a:rPr lang="en-US" sz="1200" dirty="0"/>
              <a:t>2</a:t>
            </a:r>
          </a:p>
          <a:p>
            <a:r>
              <a:rPr lang="en-US" sz="1200" dirty="0"/>
              <a:t>1</a:t>
            </a:r>
          </a:p>
          <a:p>
            <a:r>
              <a:rPr lang="en-US" sz="1200" dirty="0"/>
              <a:t>0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D7DC2A-8F63-4E33-BDAC-493F734141B9}"/>
              </a:ext>
            </a:extLst>
          </p:cNvPr>
          <p:cNvSpPr txBox="1"/>
          <p:nvPr/>
        </p:nvSpPr>
        <p:spPr>
          <a:xfrm rot="16200000">
            <a:off x="-363689" y="2641600"/>
            <a:ext cx="1995054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Wavenumber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70D1DD-E765-415F-90D1-A345A88511B9}"/>
              </a:ext>
            </a:extLst>
          </p:cNvPr>
          <p:cNvSpPr txBox="1"/>
          <p:nvPr/>
        </p:nvSpPr>
        <p:spPr>
          <a:xfrm>
            <a:off x="5750568" y="1828739"/>
            <a:ext cx="1195749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Summer</a:t>
            </a:r>
            <a:endParaRPr lang="en-A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7774BE-5026-4AED-B725-3D1763911357}"/>
              </a:ext>
            </a:extLst>
          </p:cNvPr>
          <p:cNvCxnSpPr>
            <a:cxnSpLocks/>
          </p:cNvCxnSpPr>
          <p:nvPr/>
        </p:nvCxnSpPr>
        <p:spPr>
          <a:xfrm>
            <a:off x="3160838" y="1680560"/>
            <a:ext cx="0" cy="3000727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A94983-0603-4FC9-96DB-527BE510290C}"/>
              </a:ext>
            </a:extLst>
          </p:cNvPr>
          <p:cNvCxnSpPr>
            <a:cxnSpLocks/>
          </p:cNvCxnSpPr>
          <p:nvPr/>
        </p:nvCxnSpPr>
        <p:spPr>
          <a:xfrm>
            <a:off x="3682692" y="1680560"/>
            <a:ext cx="0" cy="3000727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B1CC08E-A3AA-4604-8D1D-AE26647BBCB5}"/>
              </a:ext>
            </a:extLst>
          </p:cNvPr>
          <p:cNvSpPr txBox="1"/>
          <p:nvPr/>
        </p:nvSpPr>
        <p:spPr>
          <a:xfrm>
            <a:off x="5750567" y="3639127"/>
            <a:ext cx="1195749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Winter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7071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14E6D2-0563-403F-8EE1-1EAF76A8B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Winter: lag-cross-correlations</a:t>
            </a:r>
            <a:endParaRPr lang="en-AU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2238B7E-32EC-40A5-B5BA-AAEDE207AC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09" y="1370013"/>
            <a:ext cx="3514975" cy="3708328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E00A9B5-5504-4273-BDEA-63650AA98A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45626" y="1370012"/>
            <a:ext cx="3567102" cy="3778167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FC9018-2F2F-4527-837E-8F4D2B5C3390}"/>
              </a:ext>
            </a:extLst>
          </p:cNvPr>
          <p:cNvSpPr txBox="1"/>
          <p:nvPr/>
        </p:nvSpPr>
        <p:spPr>
          <a:xfrm>
            <a:off x="1516373" y="1146799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CABLE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FDC6FE-09A5-48A4-94F8-4341D0F6079B}"/>
              </a:ext>
            </a:extLst>
          </p:cNvPr>
          <p:cNvSpPr txBox="1"/>
          <p:nvPr/>
        </p:nvSpPr>
        <p:spPr>
          <a:xfrm>
            <a:off x="5557283" y="1163305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Observation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22F64C-0A3A-40F4-AAF1-7132D8321900}"/>
              </a:ext>
            </a:extLst>
          </p:cNvPr>
          <p:cNvSpPr txBox="1"/>
          <p:nvPr/>
        </p:nvSpPr>
        <p:spPr>
          <a:xfrm rot="16200000">
            <a:off x="-523918" y="2765858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Lead-lag (days)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EA4EA1-68B5-44C9-80E4-EFC8A998DA7C}"/>
              </a:ext>
            </a:extLst>
          </p:cNvPr>
          <p:cNvSpPr txBox="1"/>
          <p:nvPr/>
        </p:nvSpPr>
        <p:spPr>
          <a:xfrm rot="16200000">
            <a:off x="3530233" y="2765858"/>
            <a:ext cx="2422358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Lead-lag (days)</a:t>
            </a:r>
          </a:p>
        </p:txBody>
      </p:sp>
    </p:spTree>
    <p:extLst>
      <p:ext uri="{BB962C8B-B14F-4D97-AF65-F5344CB8AC3E}">
        <p14:creationId xmlns:p14="http://schemas.microsoft.com/office/powerpoint/2010/main" val="3111946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SCC Hub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E6877"/>
      </a:accent1>
      <a:accent2>
        <a:srgbClr val="9E9F9D"/>
      </a:accent2>
      <a:accent3>
        <a:srgbClr val="615E5F"/>
      </a:accent3>
      <a:accent4>
        <a:srgbClr val="899F99"/>
      </a:accent4>
      <a:accent5>
        <a:srgbClr val="2E4045"/>
      </a:accent5>
      <a:accent6>
        <a:srgbClr val="5E3C58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60739987-0465-2146-A55F-979FC588DF3C}" vid="{502EAF14-3905-C040-9C5A-F3C93ECF80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B82DC99B231B4289A7D2DA8AEF491E" ma:contentTypeVersion="0" ma:contentTypeDescription="Create a new document." ma:contentTypeScope="" ma:versionID="7ab2771f0ff6c8db12c66e47e5277da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85935BD-9770-4605-BA34-E59EA1333E9C}">
  <ds:schemaRefs>
    <ds:schemaRef ds:uri="http://www.w3.org/XML/1998/namespace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C6A1912-4804-420D-AE8C-366109732D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7035E55-EA7D-4536-87CF-F6415C9346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ESCC_16-9_180227</Template>
  <TotalTime>1777</TotalTime>
  <Words>125</Words>
  <Application>Microsoft Office PowerPoint</Application>
  <PresentationFormat>On-screen Show (16:9)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ACCESS-CM2 model results.</vt:lpstr>
      <vt:lpstr>Outlines</vt:lpstr>
      <vt:lpstr>Global Sea Surface Temperature</vt:lpstr>
      <vt:lpstr>JULES: ACC/MOC</vt:lpstr>
      <vt:lpstr>Cross-spectra: coherence-squared and phase relationships in wavenumber-frequency space</vt:lpstr>
      <vt:lpstr>Winter: lag-cross-correlations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[presentation title]</dc:title>
  <dc:creator>Bluhm, Sonia (O&amp;A, Aspendale)</dc:creator>
  <cp:lastModifiedBy>Sullivan, Arnold (O&amp;A, Aspendale)</cp:lastModifiedBy>
  <cp:revision>30</cp:revision>
  <dcterms:created xsi:type="dcterms:W3CDTF">2018-09-24T00:06:07Z</dcterms:created>
  <dcterms:modified xsi:type="dcterms:W3CDTF">2019-05-21T06:12:01Z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0x010100EDB82DC99B231B4289A7D2DA8AEF491E</vt:lpwstr>
  </property>
</Properties>
</file>

<file path=docProps/thumbnail.jpeg>
</file>